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876" r:id="rId3"/>
    <p:sldId id="911" r:id="rId4"/>
    <p:sldId id="879" r:id="rId5"/>
    <p:sldId id="880" r:id="rId6"/>
    <p:sldId id="883" r:id="rId7"/>
    <p:sldId id="891" r:id="rId8"/>
    <p:sldId id="895" r:id="rId9"/>
    <p:sldId id="896" r:id="rId10"/>
    <p:sldId id="897" r:id="rId11"/>
    <p:sldId id="898" r:id="rId12"/>
    <p:sldId id="893" r:id="rId13"/>
    <p:sldId id="910" r:id="rId14"/>
    <p:sldId id="894" r:id="rId15"/>
    <p:sldId id="908" r:id="rId16"/>
    <p:sldId id="906" r:id="rId17"/>
    <p:sldId id="875" r:id="rId18"/>
    <p:sldId id="884" r:id="rId19"/>
    <p:sldId id="907" r:id="rId20"/>
    <p:sldId id="885" r:id="rId21"/>
    <p:sldId id="886" r:id="rId22"/>
    <p:sldId id="888" r:id="rId23"/>
    <p:sldId id="889" r:id="rId24"/>
    <p:sldId id="890" r:id="rId25"/>
    <p:sldId id="900" r:id="rId26"/>
    <p:sldId id="901" r:id="rId27"/>
    <p:sldId id="902" r:id="rId28"/>
    <p:sldId id="903" r:id="rId29"/>
    <p:sldId id="904" r:id="rId30"/>
    <p:sldId id="905" r:id="rId31"/>
    <p:sldId id="909" r:id="rId32"/>
    <p:sldId id="912" r:id="rId33"/>
    <p:sldId id="913" r:id="rId34"/>
    <p:sldId id="914" r:id="rId35"/>
    <p:sldId id="915" r:id="rId36"/>
    <p:sldId id="878" r:id="rId37"/>
    <p:sldId id="867" r:id="rId38"/>
    <p:sldId id="916" r:id="rId39"/>
    <p:sldId id="917" r:id="rId40"/>
    <p:sldId id="873" r:id="rId41"/>
    <p:sldId id="874" r:id="rId42"/>
    <p:sldId id="918" r:id="rId43"/>
    <p:sldId id="84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EC7600-6BA5-B94D-B244-4511F8C9F199}">
          <p14:sldIdLst>
            <p14:sldId id="256"/>
            <p14:sldId id="876"/>
            <p14:sldId id="911"/>
            <p14:sldId id="879"/>
            <p14:sldId id="880"/>
            <p14:sldId id="883"/>
            <p14:sldId id="891"/>
            <p14:sldId id="895"/>
            <p14:sldId id="896"/>
            <p14:sldId id="897"/>
            <p14:sldId id="898"/>
            <p14:sldId id="893"/>
            <p14:sldId id="910"/>
            <p14:sldId id="894"/>
            <p14:sldId id="908"/>
            <p14:sldId id="906"/>
            <p14:sldId id="875"/>
            <p14:sldId id="884"/>
            <p14:sldId id="907"/>
            <p14:sldId id="885"/>
            <p14:sldId id="886"/>
            <p14:sldId id="888"/>
            <p14:sldId id="889"/>
            <p14:sldId id="890"/>
            <p14:sldId id="900"/>
            <p14:sldId id="901"/>
            <p14:sldId id="902"/>
            <p14:sldId id="903"/>
            <p14:sldId id="904"/>
            <p14:sldId id="905"/>
            <p14:sldId id="909"/>
            <p14:sldId id="912"/>
            <p14:sldId id="913"/>
            <p14:sldId id="914"/>
            <p14:sldId id="915"/>
            <p14:sldId id="878"/>
          </p14:sldIdLst>
        </p14:section>
        <p14:section name="Checklists" id="{810DAD2E-D182-E14E-A2D7-18D1B6C91CC7}">
          <p14:sldIdLst/>
        </p14:section>
        <p14:section name="Summary" id="{A7700EE2-BC08-6A4D-BB1C-800D24416C24}">
          <p14:sldIdLst>
            <p14:sldId id="867"/>
            <p14:sldId id="916"/>
            <p14:sldId id="917"/>
            <p14:sldId id="873"/>
            <p14:sldId id="874"/>
            <p14:sldId id="918"/>
            <p14:sldId id="8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2"/>
    <p:restoredTop sz="79167"/>
  </p:normalViewPr>
  <p:slideViewPr>
    <p:cSldViewPr snapToGrid="0">
      <p:cViewPr varScale="1">
        <p:scale>
          <a:sx n="129" d="100"/>
          <a:sy n="129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3ACD9-15BE-2E4D-B886-7A8157A1C252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E11D-9FA8-484F-971C-8BCB6A50E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3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7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3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7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9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11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4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6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7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39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6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22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61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1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dora.dev</a:t>
            </a:r>
            <a:r>
              <a:rPr lang="en-US" dirty="0"/>
              <a:t>/research/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2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PULL_REQUEST_TEMPLATE.md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0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PULL_REQUEST_TEMPLATE.md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2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8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7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E11D-9FA8-484F-971C-8BCB6A50E3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2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84FC-FF1A-99CF-6C92-88817755D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E6772-C25B-CF7C-E435-4DCD67A3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825B2-8B1F-7CF5-5A87-85F7E17C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49F32-6DDD-607F-57A0-029009D3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B7BE0-533B-2617-1FCB-62E45056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4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EB7D-1D0A-A018-52EF-C7201B5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3DDC2-8699-9C3F-286C-30FD9C1D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A9CA2-D8A3-B33F-5266-A7C17D9D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D950-FA6D-85E5-7117-E3C9A8B0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9D1BF-49FE-C628-46A8-61E6609B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3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A9DE9-FC49-1570-FE51-FD752DE33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E646C-5062-EA7B-93DF-7AEEBAF9A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B29BD-68B8-0D9F-2AD5-3227B234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B057-C900-427A-AB0D-AA959A73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842B7-1639-A029-707F-3CAD33E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B50A-0A56-BB00-007B-B8333913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189D-0B79-414E-3808-A8015D2A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37E46-A64F-17C2-23E5-0B005B44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CA457-83CA-A928-5967-727066A1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C7CC-2B82-BD1D-7530-C0EB5A24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4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2577-877E-D5C3-74B2-A3B8322B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4F7B2-1A27-B9B0-4BB5-93098B74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6E50-0FAA-1375-DF0E-9F8B8362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61B9D-ECC0-5EF2-BF89-C9C42D0A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E707-241E-31FA-D30B-D639A212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6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7D00-3BE1-3BCC-2DDF-BA5751F2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22D-0D6D-873A-DE99-D2711370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1B203-A374-B454-A6A3-DA2DA789C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643BE-FCFA-43F3-F890-CF331B9E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265D5-07D9-F7F8-E3C3-D8624293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5498E-C897-A7C7-C9FF-EFC8FF61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D116-D632-7021-FCAA-94C3B124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2D90E-AAB7-D09B-77F9-4984A026E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561E-5421-6879-2219-3A20ADB4E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9D3ED-2CB4-A080-29DE-41CE422F7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7FC56-27A9-82D4-B5DB-AC3D1CDF9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A8F15-4C2E-FCB5-21C4-4465E371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C9D8B-6827-924A-347C-3412A5CF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AF84B-01E7-966E-8EB9-6A6B6B89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1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813C-9A6E-5076-B50D-A81291A2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4DCF9-9390-D5A2-03B7-69B23888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B924F-9A6C-F2D7-3A87-05F5B55D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E8E54-5901-9EA5-DE58-0426D9CD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225D1-7545-FE91-C670-F7DDF4D5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5B851-000A-3FC2-3EBB-11C3F911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1FEF9-3839-E7BD-0AC3-53A6EB2A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502F-69C3-ED04-8878-AB618F99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3642-2827-4710-7251-4A6FF19B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AF82B-DD5C-5420-14B5-4C51CBE09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D5D3-A780-AFB6-9F0F-61B31DA9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A54D1-A469-A936-BB2B-8B470775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23ED9-0931-C670-ACD7-313CCADE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2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7B3A-D454-82A6-C6CF-448917DA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116A3-D618-C12C-6037-916EFBD7F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E4616-905A-0173-C759-820704009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21D05-A6AF-4726-9CE9-A8B22008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529E7-6EC4-CE99-F713-A60D1C5C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340E0-9371-B8CF-A8A3-562514E2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F72CD-E543-203E-233B-B7ACC69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3F89-D69B-97A9-095D-E0C0E5756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397A-29C8-D21F-5A38-2014DA711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6CB0-4FDC-4C4F-ABB8-E37DF29E5C6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CBC4-1110-0E99-C316-2B1C2B337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2580A-AE82-8B06-2C7E-652A4ED7C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997E-22AA-3244-9BEA-B58FC4E24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ra.dev/resear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witter.com/housecor/status/173751771362954484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yhouse/reactjsconsulting/issues/16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8" name="Picture 10" descr="person carrying sport board while standing on shore">
            <a:extLst>
              <a:ext uri="{FF2B5EF4-FFF2-40B4-BE49-F238E27FC236}">
                <a16:creationId xmlns:a16="http://schemas.microsoft.com/office/drawing/2014/main" id="{2F71877A-FDB6-D185-102A-815FDA81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white wooden lifeguard house near seashore">
            <a:extLst>
              <a:ext uri="{FF2B5EF4-FFF2-40B4-BE49-F238E27FC236}">
                <a16:creationId xmlns:a16="http://schemas.microsoft.com/office/drawing/2014/main" id="{4EFF8E6D-A905-D6B0-5D1A-9E0109BAC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ABE82-F4E1-0022-DEB4-B85B5A504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65" y="-528308"/>
            <a:ext cx="12208278" cy="2891497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Avenir Next" panose="020B0503020202020204" pitchFamily="34" charset="0"/>
              </a:rPr>
              <a:t>Out of Control</a:t>
            </a:r>
            <a:b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latin typeface="Avenir Next" panose="020B0503020202020204" pitchFamily="34" charset="0"/>
              </a:rPr>
              <a:t>Rescuing a Failing Project</a:t>
            </a:r>
            <a:endParaRPr lang="en-US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B0AA0-B26A-B6D1-A747-3B1D58CF1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065" y="2609844"/>
            <a:ext cx="6878433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Avenir Next" panose="020B0503020202020204" pitchFamily="34" charset="0"/>
              </a:rPr>
              <a:t>housecor</a:t>
            </a:r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 | </a:t>
            </a:r>
            <a:r>
              <a:rPr lang="en-US" sz="32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reactjsconsulting.com</a:t>
            </a:r>
            <a:endParaRPr lang="en-US" sz="32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3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We want to catch .only tests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Use </a:t>
            </a:r>
            <a:r>
              <a:rPr lang="en-US" dirty="0" err="1">
                <a:latin typeface="Avenir Next" panose="020B0503020202020204" pitchFamily="34" charset="0"/>
              </a:rPr>
              <a:t>eslint</a:t>
            </a:r>
            <a:r>
              <a:rPr lang="en-US" dirty="0">
                <a:latin typeface="Avenir Next" panose="020B0503020202020204" pitchFamily="34" charset="0"/>
              </a:rPr>
              <a:t>-plugin-no-only-tests.</a:t>
            </a:r>
          </a:p>
        </p:txBody>
      </p:sp>
    </p:spTree>
    <p:extLst>
      <p:ext uri="{BB962C8B-B14F-4D97-AF65-F5344CB8AC3E}">
        <p14:creationId xmlns:p14="http://schemas.microsoft.com/office/powerpoint/2010/main" val="2624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8988982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We want to catch tests with no assert.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5" y="3699897"/>
            <a:ext cx="10288165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Use Jest, Cypress, or Playwright plugins.</a:t>
            </a:r>
          </a:p>
        </p:txBody>
      </p:sp>
    </p:spTree>
    <p:extLst>
      <p:ext uri="{BB962C8B-B14F-4D97-AF65-F5344CB8AC3E}">
        <p14:creationId xmlns:p14="http://schemas.microsoft.com/office/powerpoint/2010/main" val="8228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Accessibility is important.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(Partial) Solution</a:t>
            </a:r>
            <a:r>
              <a:rPr lang="en-US" dirty="0">
                <a:latin typeface="Avenir Next" panose="020B0503020202020204" pitchFamily="34" charset="0"/>
              </a:rPr>
              <a:t>: Automate checks.</a:t>
            </a:r>
          </a:p>
        </p:txBody>
      </p:sp>
      <p:pic>
        <p:nvPicPr>
          <p:cNvPr id="7" name="Picture 2" descr="Accessibility Testing Goes Open Source and Mainstream">
            <a:extLst>
              <a:ext uri="{FF2B5EF4-FFF2-40B4-BE49-F238E27FC236}">
                <a16:creationId xmlns:a16="http://schemas.microsoft.com/office/drawing/2014/main" id="{F7915EB0-CC1D-4ABD-B8A1-486D969C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6" y="4285405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a handicapped sign in the middle of a field">
            <a:extLst>
              <a:ext uri="{FF2B5EF4-FFF2-40B4-BE49-F238E27FC236}">
                <a16:creationId xmlns:a16="http://schemas.microsoft.com/office/drawing/2014/main" id="{45174597-F83F-203D-C1C6-5F3A30AE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1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Unused code and types.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</a:t>
            </a:r>
            <a:r>
              <a:rPr lang="en-US" dirty="0" err="1">
                <a:latin typeface="Avenir Next" panose="020B0503020202020204" pitchFamily="34" charset="0"/>
              </a:rPr>
              <a:t>Knip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5842" name="Picture 2" descr="blue and red handled scissors">
            <a:extLst>
              <a:ext uri="{FF2B5EF4-FFF2-40B4-BE49-F238E27FC236}">
                <a16:creationId xmlns:a16="http://schemas.microsoft.com/office/drawing/2014/main" id="{EC42E717-6D4E-E106-065A-606A56C6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0"/>
            <a:ext cx="4618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Spelling issues.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Run a spell checker.</a:t>
            </a:r>
          </a:p>
        </p:txBody>
      </p:sp>
      <p:pic>
        <p:nvPicPr>
          <p:cNvPr id="5" name="Picture 4" descr="Code Quality] CSpell - Let's see how to check typo by CSpell.">
            <a:extLst>
              <a:ext uri="{FF2B5EF4-FFF2-40B4-BE49-F238E27FC236}">
                <a16:creationId xmlns:a16="http://schemas.microsoft.com/office/drawing/2014/main" id="{F60B4B13-D852-7C77-BC5D-F571C7E8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9" y="4411122"/>
            <a:ext cx="2106166" cy="110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white text on black board">
            <a:extLst>
              <a:ext uri="{FF2B5EF4-FFF2-40B4-BE49-F238E27FC236}">
                <a16:creationId xmlns:a16="http://schemas.microsoft.com/office/drawing/2014/main" id="{21131543-AC16-5C4E-E376-F960466E5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1"/>
          <a:stretch/>
        </p:blipFill>
        <p:spPr bwMode="auto">
          <a:xfrm>
            <a:off x="7530710" y="0"/>
            <a:ext cx="4669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3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Does it do what we expect?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2785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Automate tests.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Start with an E2E for each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Unit test pure functions.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Integration test complex flows.</a:t>
            </a:r>
          </a:p>
        </p:txBody>
      </p:sp>
      <p:pic>
        <p:nvPicPr>
          <p:cNvPr id="33794" name="Picture 2" descr="people holding assorted-color LED lights">
            <a:extLst>
              <a:ext uri="{FF2B5EF4-FFF2-40B4-BE49-F238E27FC236}">
                <a16:creationId xmlns:a16="http://schemas.microsoft.com/office/drawing/2014/main" id="{35C4F0E5-597D-E095-8016-D3D07C44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0"/>
            <a:ext cx="482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How do we know all this works?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Check via CI.</a:t>
            </a:r>
          </a:p>
        </p:txBody>
      </p:sp>
      <p:pic>
        <p:nvPicPr>
          <p:cNvPr id="31746" name="Picture 2" descr="photo of gray building">
            <a:extLst>
              <a:ext uri="{FF2B5EF4-FFF2-40B4-BE49-F238E27FC236}">
                <a16:creationId xmlns:a16="http://schemas.microsoft.com/office/drawing/2014/main" id="{02712F75-CCEA-28A1-2CAF-590EB9588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r="16759"/>
          <a:stretch/>
        </p:blipFill>
        <p:spPr bwMode="auto">
          <a:xfrm>
            <a:off x="7530711" y="0"/>
            <a:ext cx="46612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98C7-E19A-5567-C986-E56AEC73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DevOps Research and Assessment (DORA)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3975C-839F-0050-E857-CF6648816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12427"/>
            <a:ext cx="8538580" cy="48768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5D141-3250-60E1-0129-2C1B169DA4AC}"/>
              </a:ext>
            </a:extLst>
          </p:cNvPr>
          <p:cNvSpPr txBox="1"/>
          <p:nvPr/>
        </p:nvSpPr>
        <p:spPr>
          <a:xfrm>
            <a:off x="7252961" y="6308209"/>
            <a:ext cx="375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venir Next" panose="020B0503020202020204" pitchFamily="34" charset="0"/>
                <a:hlinkClick r:id="rId4"/>
              </a:rPr>
              <a:t>dora.dev</a:t>
            </a:r>
            <a:r>
              <a:rPr lang="en-US" dirty="0">
                <a:latin typeface="Avenir Next" panose="020B0503020202020204" pitchFamily="34" charset="0"/>
                <a:hlinkClick r:id="rId4"/>
              </a:rPr>
              <a:t>/research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7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Can’t be automated? Use a checklist.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7170" name="Picture 2" descr="person writing bucket list on book">
            <a:extLst>
              <a:ext uri="{FF2B5EF4-FFF2-40B4-BE49-F238E27FC236}">
                <a16:creationId xmlns:a16="http://schemas.microsoft.com/office/drawing/2014/main" id="{B315EBA5-B918-3E85-D58E-DD6F62A95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r="17508"/>
          <a:stretch/>
        </p:blipFill>
        <p:spPr bwMode="auto">
          <a:xfrm>
            <a:off x="7047627" y="0"/>
            <a:ext cx="5144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2E7E59-FE37-E0A3-5112-D156F98256D0}"/>
              </a:ext>
            </a:extLst>
          </p:cNvPr>
          <p:cNvSpPr txBox="1">
            <a:spLocks/>
          </p:cNvSpPr>
          <p:nvPr/>
        </p:nvSpPr>
        <p:spPr>
          <a:xfrm>
            <a:off x="279786" y="2280630"/>
            <a:ext cx="7229110" cy="457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Secure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Tested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Usable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Accessible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Performant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Robust (error handling)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Reusable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Readable (naming, organization)</a:t>
            </a:r>
          </a:p>
        </p:txBody>
      </p:sp>
    </p:spTree>
    <p:extLst>
      <p:ext uri="{BB962C8B-B14F-4D97-AF65-F5344CB8AC3E}">
        <p14:creationId xmlns:p14="http://schemas.microsoft.com/office/powerpoint/2010/main" val="198985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Can’t be automated? Use a checklist.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7170" name="Picture 2" descr="person writing bucket list on book">
            <a:extLst>
              <a:ext uri="{FF2B5EF4-FFF2-40B4-BE49-F238E27FC236}">
                <a16:creationId xmlns:a16="http://schemas.microsoft.com/office/drawing/2014/main" id="{B315EBA5-B918-3E85-D58E-DD6F62A95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r="17508"/>
          <a:stretch/>
        </p:blipFill>
        <p:spPr bwMode="auto">
          <a:xfrm>
            <a:off x="7047627" y="0"/>
            <a:ext cx="5144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2E7E59-FE37-E0A3-5112-D156F98256D0}"/>
              </a:ext>
            </a:extLst>
          </p:cNvPr>
          <p:cNvSpPr txBox="1">
            <a:spLocks/>
          </p:cNvSpPr>
          <p:nvPr/>
        </p:nvSpPr>
        <p:spPr>
          <a:xfrm>
            <a:off x="279786" y="2280630"/>
            <a:ext cx="7229110" cy="457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No commented out code</a:t>
            </a:r>
          </a:p>
          <a:p>
            <a:pPr>
              <a:buBlip>
                <a:blip r:embed="rId4"/>
              </a:buBlip>
            </a:pPr>
            <a:r>
              <a:rPr lang="en-US" dirty="0">
                <a:latin typeface="Avenir Next" panose="020B0503020202020204" pitchFamily="34" charset="0"/>
              </a:rPr>
              <a:t> Approved by product owner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9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4F0-4D96-2284-F0D5-E6CB307C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EB68-3F55-DE04-4980-F2F807CB9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70704" cy="4942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“We’ve spent millions on development. It’s not </a:t>
            </a:r>
            <a:r>
              <a:rPr lang="en-US" dirty="0" err="1">
                <a:latin typeface="Avenir Next" panose="020B0503020202020204" pitchFamily="34" charset="0"/>
              </a:rPr>
              <a:t>demoable</a:t>
            </a:r>
            <a:r>
              <a:rPr lang="en-US" dirty="0">
                <a:latin typeface="Avenir Next" panose="020B0503020202020204" pitchFamily="34" charset="0"/>
              </a:rPr>
              <a:t>.”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“It crashes too much to show stakeholders.”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“Nothing is done. Everything is partially complete.”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“We can’t seem to ship a stable release”.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“It takes us weeks to fix prod bugs”.</a:t>
            </a:r>
          </a:p>
        </p:txBody>
      </p:sp>
    </p:spTree>
    <p:extLst>
      <p:ext uri="{BB962C8B-B14F-4D97-AF65-F5344CB8AC3E}">
        <p14:creationId xmlns:p14="http://schemas.microsoft.com/office/powerpoint/2010/main" val="34671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decided, document it.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8194" name="Picture 2" descr="person in orange long sleeve shirt writing on white paper">
            <a:extLst>
              <a:ext uri="{FF2B5EF4-FFF2-40B4-BE49-F238E27FC236}">
                <a16:creationId xmlns:a16="http://schemas.microsoft.com/office/drawing/2014/main" id="{93CED007-BDDC-9C01-5E7F-55179AFF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69" y="2003303"/>
            <a:ext cx="5663231" cy="42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78D480-976E-5E08-F170-BF228F015ECB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245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Colocate docs with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Consider </a:t>
            </a:r>
            <a:r>
              <a:rPr lang="en-US" dirty="0" err="1">
                <a:latin typeface="Avenir Next" panose="020B0503020202020204" pitchFamily="34" charset="0"/>
              </a:rPr>
              <a:t>README.md</a:t>
            </a:r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Create architectural decision records.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Focus code comments on *why*.</a:t>
            </a:r>
          </a:p>
        </p:txBody>
      </p:sp>
    </p:spTree>
    <p:extLst>
      <p:ext uri="{BB962C8B-B14F-4D97-AF65-F5344CB8AC3E}">
        <p14:creationId xmlns:p14="http://schemas.microsoft.com/office/powerpoint/2010/main" val="119881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Colocate related code.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15F6B8D-8FCE-5080-BA38-6468B1F4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26748"/>
            <a:ext cx="7772400" cy="54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Mark legacy code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People copy/call legacy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3898861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Deprecate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Centralize in “legacy”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Check via linter</a:t>
            </a:r>
          </a:p>
        </p:txBody>
      </p:sp>
      <p:pic>
        <p:nvPicPr>
          <p:cNvPr id="13314" name="Picture 2" descr="red and white stop road sign">
            <a:extLst>
              <a:ext uri="{FF2B5EF4-FFF2-40B4-BE49-F238E27FC236}">
                <a16:creationId xmlns:a16="http://schemas.microsoft.com/office/drawing/2014/main" id="{BBC2A468-8B0C-7871-4EA6-26CEB3FB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92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Make one person responsible for quality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7229110" cy="1727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Devs feel rushed.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They cut corners.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They often think local and short-term.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708559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Make one person responsible for quality.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Assure they’re given time to review/pair.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You get what you accept.</a:t>
            </a:r>
          </a:p>
        </p:txBody>
      </p:sp>
      <p:pic>
        <p:nvPicPr>
          <p:cNvPr id="12290" name="Picture 2" descr="man in grey t-shirt holding white ceramic plate">
            <a:extLst>
              <a:ext uri="{FF2B5EF4-FFF2-40B4-BE49-F238E27FC236}">
                <a16:creationId xmlns:a16="http://schemas.microsoft.com/office/drawing/2014/main" id="{50527210-CF43-E909-DA1A-AECD1B1F1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7" r="25027"/>
          <a:stretch/>
        </p:blipFill>
        <p:spPr bwMode="auto">
          <a:xfrm>
            <a:off x="7866632" y="0"/>
            <a:ext cx="4325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Run code in reviews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7229110" cy="172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Just reading code in reviews isn’t sufficient.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284477"/>
            <a:ext cx="7229110" cy="245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Pair. Run the code.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Foster a culture of quality.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Auto-deploy feature branches.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Consider “real-time” collaborative reviews.</a:t>
            </a:r>
          </a:p>
        </p:txBody>
      </p:sp>
      <p:pic>
        <p:nvPicPr>
          <p:cNvPr id="12290" name="Picture 2" descr="man in grey t-shirt holding white ceramic plate">
            <a:extLst>
              <a:ext uri="{FF2B5EF4-FFF2-40B4-BE49-F238E27FC236}">
                <a16:creationId xmlns:a16="http://schemas.microsoft.com/office/drawing/2014/main" id="{50527210-CF43-E909-DA1A-AECD1B1F1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7" r="25027"/>
          <a:stretch/>
        </p:blipFill>
        <p:spPr bwMode="auto">
          <a:xfrm>
            <a:off x="7866632" y="0"/>
            <a:ext cx="4325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0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Validate at runtime.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7229110" cy="172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What if the API returns unexpected JSON?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708559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Zod.</a:t>
            </a:r>
          </a:p>
        </p:txBody>
      </p:sp>
      <p:pic>
        <p:nvPicPr>
          <p:cNvPr id="25602" name="Picture 2" descr="red and blue ball illustration">
            <a:extLst>
              <a:ext uri="{FF2B5EF4-FFF2-40B4-BE49-F238E27FC236}">
                <a16:creationId xmlns:a16="http://schemas.microsoft.com/office/drawing/2014/main" id="{03413062-A08A-3E4A-1808-6449D2D6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6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Validate at runtime.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4941368" cy="172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What if the URL is malformed?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708559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Zod.</a:t>
            </a:r>
          </a:p>
        </p:txBody>
      </p:sp>
      <p:pic>
        <p:nvPicPr>
          <p:cNvPr id="25602" name="Picture 2" descr="red and blue ball illustration">
            <a:extLst>
              <a:ext uri="{FF2B5EF4-FFF2-40B4-BE49-F238E27FC236}">
                <a16:creationId xmlns:a16="http://schemas.microsoft.com/office/drawing/2014/main" id="{03413062-A08A-3E4A-1808-6449D2D6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71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Validate at runtime.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4941368" cy="172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What if </a:t>
            </a:r>
            <a:r>
              <a:rPr lang="en-US" dirty="0" err="1">
                <a:latin typeface="Avenir Next" panose="020B0503020202020204" pitchFamily="34" charset="0"/>
              </a:rPr>
              <a:t>localStorage</a:t>
            </a:r>
            <a:r>
              <a:rPr lang="en-US" dirty="0">
                <a:latin typeface="Avenir Next" panose="020B0503020202020204" pitchFamily="34" charset="0"/>
              </a:rPr>
              <a:t> is malformed?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708559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Zod.</a:t>
            </a:r>
          </a:p>
        </p:txBody>
      </p:sp>
      <p:pic>
        <p:nvPicPr>
          <p:cNvPr id="25602" name="Picture 2" descr="red and blue ball illustration">
            <a:extLst>
              <a:ext uri="{FF2B5EF4-FFF2-40B4-BE49-F238E27FC236}">
                <a16:creationId xmlns:a16="http://schemas.microsoft.com/office/drawing/2014/main" id="{03413062-A08A-3E4A-1808-6449D2D6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9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8</a:t>
            </a:r>
            <a:br>
              <a:rPr lang="en-US" b="1" dirty="0">
                <a:latin typeface="Avenir Next" panose="020B0503020202020204" pitchFamily="34" charset="0"/>
              </a:rPr>
            </a:b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Validate at runtime.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C8D66-A9C9-63F5-D740-182C72CCA39D}"/>
              </a:ext>
            </a:extLst>
          </p:cNvPr>
          <p:cNvSpPr txBox="1">
            <a:spLocks/>
          </p:cNvSpPr>
          <p:nvPr/>
        </p:nvSpPr>
        <p:spPr>
          <a:xfrm>
            <a:off x="279786" y="2233454"/>
            <a:ext cx="4941368" cy="172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What if the file we’re reading is malformed?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7D2E8-B2FE-CE8D-F56C-AFDDB11ECEEC}"/>
              </a:ext>
            </a:extLst>
          </p:cNvPr>
          <p:cNvSpPr txBox="1">
            <a:spLocks/>
          </p:cNvSpPr>
          <p:nvPr/>
        </p:nvSpPr>
        <p:spPr>
          <a:xfrm>
            <a:off x="279786" y="4708559"/>
            <a:ext cx="7229110" cy="202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Zod.</a:t>
            </a:r>
          </a:p>
        </p:txBody>
      </p:sp>
      <p:pic>
        <p:nvPicPr>
          <p:cNvPr id="25602" name="Picture 2" descr="red and blue ball illustration">
            <a:extLst>
              <a:ext uri="{FF2B5EF4-FFF2-40B4-BE49-F238E27FC236}">
                <a16:creationId xmlns:a16="http://schemas.microsoft.com/office/drawing/2014/main" id="{03413062-A08A-3E4A-1808-6449D2D6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6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Fewer environments is better.</a:t>
            </a:r>
          </a:p>
        </p:txBody>
      </p:sp>
      <p:pic>
        <p:nvPicPr>
          <p:cNvPr id="29698" name="Picture 2" descr="person holding green leafed plant">
            <a:extLst>
              <a:ext uri="{FF2B5EF4-FFF2-40B4-BE49-F238E27FC236}">
                <a16:creationId xmlns:a16="http://schemas.microsoft.com/office/drawing/2014/main" id="{F5A37B17-479A-B84D-9825-236080C6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245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Smells: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Unique env names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Manual syncing between environments</a:t>
            </a:r>
          </a:p>
        </p:txBody>
      </p:sp>
    </p:spTree>
    <p:extLst>
      <p:ext uri="{BB962C8B-B14F-4D97-AF65-F5344CB8AC3E}">
        <p14:creationId xmlns:p14="http://schemas.microsoft.com/office/powerpoint/2010/main" val="357790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4F0-4D96-2284-F0D5-E6CB307C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Two Apps, Same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EB68-3F55-DE04-4980-F2F807CB9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LTL shipping app			</a:t>
            </a:r>
            <a:r>
              <a:rPr lang="en-US" dirty="0">
                <a:latin typeface="Avenir Next" panose="020B0503020202020204" pitchFamily="34" charset="0"/>
              </a:rPr>
              <a:t>React UI, .NET backend</a:t>
            </a:r>
          </a:p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Commercial electrician app 	</a:t>
            </a:r>
            <a:r>
              <a:rPr lang="en-US" dirty="0">
                <a:latin typeface="Avenir Next" panose="020B0503020202020204" pitchFamily="34" charset="0"/>
              </a:rPr>
              <a:t>React UI, .NET backend</a:t>
            </a:r>
          </a:p>
        </p:txBody>
      </p:sp>
    </p:spTree>
    <p:extLst>
      <p:ext uri="{BB962C8B-B14F-4D97-AF65-F5344CB8AC3E}">
        <p14:creationId xmlns:p14="http://schemas.microsoft.com/office/powerpoint/2010/main" val="17010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Align repos with the goal.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245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Here’s how: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Unify repos for single UX.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Eliminate silos.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Collaborate toward a common goal.</a:t>
            </a:r>
          </a:p>
        </p:txBody>
      </p:sp>
      <p:pic>
        <p:nvPicPr>
          <p:cNvPr id="30722" name="Picture 2" descr="underwater caves during daytime">
            <a:extLst>
              <a:ext uri="{FF2B5EF4-FFF2-40B4-BE49-F238E27FC236}">
                <a16:creationId xmlns:a16="http://schemas.microsoft.com/office/drawing/2014/main" id="{243D730C-1BFF-0BE0-51C2-2FD869A80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-917" r="26049" b="917"/>
          <a:stretch/>
        </p:blipFill>
        <p:spPr bwMode="auto">
          <a:xfrm>
            <a:off x="6470602" y="0"/>
            <a:ext cx="5721398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27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Streamline DX and tests via mocks.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245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How: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Consider mock service worker.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Consider making custom dev tools.</a:t>
            </a:r>
          </a:p>
        </p:txBody>
      </p:sp>
      <p:pic>
        <p:nvPicPr>
          <p:cNvPr id="34818" name="Picture 2" descr="person in black suit with red rose on ear">
            <a:extLst>
              <a:ext uri="{FF2B5EF4-FFF2-40B4-BE49-F238E27FC236}">
                <a16:creationId xmlns:a16="http://schemas.microsoft.com/office/drawing/2014/main" id="{66F25CB6-DD06-A6B7-06BE-7B2D5624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8" y="0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45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Collaborate. Truly.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3115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UI and backend not collaborating.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Daily standup together.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No “throwing code over the wall”. Collaborate.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Next" panose="020B0503020202020204" pitchFamily="34" charset="0"/>
              </a:rPr>
              <a:t>Consider unifying repos, tech, team.</a:t>
            </a:r>
          </a:p>
        </p:txBody>
      </p:sp>
      <p:pic>
        <p:nvPicPr>
          <p:cNvPr id="36866" name="Picture 2" descr="a woman and a girl looking at a laptop">
            <a:extLst>
              <a:ext uri="{FF2B5EF4-FFF2-40B4-BE49-F238E27FC236}">
                <a16:creationId xmlns:a16="http://schemas.microsoft.com/office/drawing/2014/main" id="{CB646F87-1B21-1175-522E-027A56A4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7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Monitor errors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311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Problem:</a:t>
            </a:r>
            <a:r>
              <a:rPr lang="en-US" dirty="0">
                <a:latin typeface="Avenir Next" panose="020B0503020202020204" pitchFamily="34" charset="0"/>
              </a:rPr>
              <a:t> When a user gets an error, do we know? Can we reproduce it?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Avenir Next" panose="020B0503020202020204" pitchFamily="34" charset="0"/>
              </a:rPr>
              <a:t>TrackJS</a:t>
            </a:r>
            <a:r>
              <a:rPr lang="en-US" dirty="0">
                <a:latin typeface="Avenir Next" panose="020B0503020202020204" pitchFamily="34" charset="0"/>
              </a:rPr>
              <a:t>, Sentry, </a:t>
            </a:r>
            <a:r>
              <a:rPr lang="en-US" dirty="0" err="1">
                <a:latin typeface="Avenir Next" panose="020B0503020202020204" pitchFamily="34" charset="0"/>
              </a:rPr>
              <a:t>LogRocket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7890" name="Picture 2" descr="brown wooden framed glass window">
            <a:extLst>
              <a:ext uri="{FF2B5EF4-FFF2-40B4-BE49-F238E27FC236}">
                <a16:creationId xmlns:a16="http://schemas.microsoft.com/office/drawing/2014/main" id="{7205E37A-7A8F-8F7D-B26D-8B27DE28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8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Design system required.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311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Problem:</a:t>
            </a:r>
            <a:r>
              <a:rPr lang="en-US" dirty="0">
                <a:latin typeface="Avenir Next" panose="020B0503020202020204" pitchFamily="34" charset="0"/>
              </a:rPr>
              <a:t> How do we assure a consistent UX? How do we assure our components and are</a:t>
            </a:r>
            <a:r>
              <a:rPr lang="en-US" b="1" i="1" dirty="0">
                <a:latin typeface="Avenir Next" panose="020B0503020202020204" pitchFamily="34" charset="0"/>
              </a:rPr>
              <a:t> actually</a:t>
            </a:r>
            <a:r>
              <a:rPr lang="en-US" dirty="0">
                <a:latin typeface="Avenir Next" panose="020B0503020202020204" pitchFamily="34" charset="0"/>
              </a:rPr>
              <a:t> reusable?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Solution: </a:t>
            </a:r>
            <a:r>
              <a:rPr lang="en-US" dirty="0">
                <a:latin typeface="Avenir Next" panose="020B0503020202020204" pitchFamily="34" charset="0"/>
              </a:rPr>
              <a:t>Create a design system.</a:t>
            </a:r>
            <a:endParaRPr lang="en-US" b="1" dirty="0">
              <a:latin typeface="Avenir Next" panose="020B0503020202020204" pitchFamily="34" charset="0"/>
            </a:endParaRPr>
          </a:p>
        </p:txBody>
      </p:sp>
      <p:pic>
        <p:nvPicPr>
          <p:cNvPr id="38914" name="Picture 2" descr="color code book">
            <a:extLst>
              <a:ext uri="{FF2B5EF4-FFF2-40B4-BE49-F238E27FC236}">
                <a16:creationId xmlns:a16="http://schemas.microsoft.com/office/drawing/2014/main" id="{B7EEC864-3613-3301-3861-E0FA2B0D0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/>
          <a:stretch/>
        </p:blipFill>
        <p:spPr bwMode="auto">
          <a:xfrm>
            <a:off x="7887572" y="0"/>
            <a:ext cx="43044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112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Document your reuse strategy.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9F0A8-7FE0-C86F-5AA1-40B4C8A5A591}"/>
              </a:ext>
            </a:extLst>
          </p:cNvPr>
          <p:cNvSpPr txBox="1">
            <a:spLocks/>
          </p:cNvSpPr>
          <p:nvPr/>
        </p:nvSpPr>
        <p:spPr>
          <a:xfrm>
            <a:off x="279786" y="2797161"/>
            <a:ext cx="7229110" cy="311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Honors design system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Unit tests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Discoverable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   Placed in shared location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   Documented in Storybook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Avenir Next" panose="020B0503020202020204" pitchFamily="34" charset="0"/>
              </a:rPr>
              <a:t>    Document props via </a:t>
            </a:r>
            <a:r>
              <a:rPr lang="en-US" dirty="0" err="1">
                <a:latin typeface="Avenir Next" panose="020B0503020202020204" pitchFamily="34" charset="0"/>
              </a:rPr>
              <a:t>JSDoc</a:t>
            </a:r>
            <a:endParaRPr lang="en-US" dirty="0">
              <a:latin typeface="Avenir Next" panose="020B0503020202020204" pitchFamily="34" charset="0"/>
            </a:endParaRPr>
          </a:p>
          <a:p>
            <a:pPr>
              <a:buBlip>
                <a:blip r:embed="rId3"/>
              </a:buBlip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8914" name="Picture 2" descr="color code book">
            <a:extLst>
              <a:ext uri="{FF2B5EF4-FFF2-40B4-BE49-F238E27FC236}">
                <a16:creationId xmlns:a16="http://schemas.microsoft.com/office/drawing/2014/main" id="{B7EEC864-3613-3301-3861-E0FA2B0D0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/>
          <a:stretch/>
        </p:blipFill>
        <p:spPr bwMode="auto">
          <a:xfrm>
            <a:off x="7887572" y="0"/>
            <a:ext cx="43044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8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4F0-4D96-2284-F0D5-E6CB307C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EB68-3F55-DE04-4980-F2F807CB9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E2E Tests for every page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Unit tests and stories for reusable components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Only 300 ‘any’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Streamlined data fetching via custom hooks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Caching via React Query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Response validation via Zod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CI that runs build, tests, lint, </a:t>
            </a:r>
            <a:r>
              <a:rPr lang="en-US" dirty="0" err="1">
                <a:latin typeface="Avenir Next" panose="020B0503020202020204" pitchFamily="34" charset="0"/>
              </a:rPr>
              <a:t>cspell</a:t>
            </a:r>
            <a:r>
              <a:rPr lang="en-US" dirty="0">
                <a:latin typeface="Avenir Next" panose="020B0503020202020204" pitchFamily="34" charset="0"/>
              </a:rPr>
              <a:t>, </a:t>
            </a:r>
            <a:r>
              <a:rPr lang="en-US" dirty="0" err="1">
                <a:latin typeface="Avenir Next" panose="020B0503020202020204" pitchFamily="34" charset="0"/>
              </a:rPr>
              <a:t>knip</a:t>
            </a:r>
            <a:r>
              <a:rPr lang="en-US" dirty="0">
                <a:latin typeface="Avenir Next" panose="020B0503020202020204" pitchFamily="34" charset="0"/>
              </a:rPr>
              <a:t>, Storybook, </a:t>
            </a:r>
            <a:r>
              <a:rPr lang="en-US" dirty="0" err="1">
                <a:latin typeface="Avenir Next" panose="020B0503020202020204" pitchFamily="34" charset="0"/>
              </a:rPr>
              <a:t>msw</a:t>
            </a:r>
            <a:endParaRPr lang="en-US" dirty="0">
              <a:latin typeface="Avenir Next" panose="020B05030202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latin typeface="Avenir Next" panose="020B0503020202020204" pitchFamily="34" charset="0"/>
              </a:rPr>
              <a:t>Error handling via react-error-boundary, React Query </a:t>
            </a:r>
            <a:r>
              <a:rPr lang="en-US" dirty="0" err="1">
                <a:latin typeface="Avenir Next" panose="020B0503020202020204" pitchFamily="34" charset="0"/>
              </a:rPr>
              <a:t>TrackJS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3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1CDC-756F-2938-9289-36104D1C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5D921-8794-AF58-951A-AF3BF4270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42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15577"/>
            <a:ext cx="1118162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venir Next" panose="020B0503020202020204" pitchFamily="34" charset="0"/>
              </a:rPr>
              <a:t>Principles for Rescuing a Failing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462689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Worth checking? Worth automating.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Can’t automate. Checklist.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Document decisions in collocated docs.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Document your reuse strategy.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Mark / centralize legacy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Make one person responsible for quality.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Run code in reviews.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Validate at runtime.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2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15577"/>
            <a:ext cx="1118162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venir Next" panose="020B0503020202020204" pitchFamily="34" charset="0"/>
              </a:rPr>
              <a:t>Principles for Rescuing a Failing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0"/>
            <a:ext cx="7340212" cy="462689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Minimize the number of environments.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Align repos with the goal.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Streamline DX and tests via mocks.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Collaborate across teams or unify.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Monitor errors.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Create a design system and use it.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latin typeface="Avenir Next" panose="020B0503020202020204" pitchFamily="34" charset="0"/>
              </a:rPr>
              <a:t> Document your code reuse strategy.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D663E-2A52-97DC-1ED4-627619246A07}"/>
              </a:ext>
            </a:extLst>
          </p:cNvPr>
          <p:cNvSpPr txBox="1">
            <a:spLocks/>
          </p:cNvSpPr>
          <p:nvPr/>
        </p:nvSpPr>
        <p:spPr>
          <a:xfrm>
            <a:off x="279786" y="1783966"/>
            <a:ext cx="7340212" cy="5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3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4F0-4D96-2284-F0D5-E6CB307C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EB68-3F55-DE04-4980-F2F807CB9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Tests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linting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Too many environments and repos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auto-formatting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1,300 ‘any’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reusable components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Complex, redundant data fetching with no caching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response validation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No error handling</a:t>
            </a:r>
          </a:p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🚩 Extremely unstable</a:t>
            </a:r>
          </a:p>
        </p:txBody>
      </p:sp>
    </p:spTree>
    <p:extLst>
      <p:ext uri="{BB962C8B-B14F-4D97-AF65-F5344CB8AC3E}">
        <p14:creationId xmlns:p14="http://schemas.microsoft.com/office/powerpoint/2010/main" val="166288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2F5DD-3424-1AB0-4313-DE0330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7" y="0"/>
            <a:ext cx="6058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293E8-6C32-7E6E-B199-FE41E84EE7D2}"/>
              </a:ext>
            </a:extLst>
          </p:cNvPr>
          <p:cNvSpPr txBox="1"/>
          <p:nvPr/>
        </p:nvSpPr>
        <p:spPr>
          <a:xfrm>
            <a:off x="6920345" y="2940628"/>
            <a:ext cx="50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accent2"/>
                </a:solidFill>
                <a:latin typeface="Avenir Next" panose="020B0503020202020204" pitchFamily="34" charset="0"/>
              </a:rPr>
              <a:t>reactjsconsulting.com</a:t>
            </a:r>
            <a:endParaRPr lang="en-US" sz="3600" b="1" dirty="0">
              <a:solidFill>
                <a:schemeClr val="accent2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78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2F5DD-3424-1AB0-4313-DE0330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7" y="0"/>
            <a:ext cx="6058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293E8-6C32-7E6E-B199-FE41E84EE7D2}"/>
              </a:ext>
            </a:extLst>
          </p:cNvPr>
          <p:cNvSpPr txBox="1"/>
          <p:nvPr/>
        </p:nvSpPr>
        <p:spPr>
          <a:xfrm>
            <a:off x="6920345" y="2940628"/>
            <a:ext cx="50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accent2"/>
                </a:solidFill>
                <a:latin typeface="Avenir Next" panose="020B0503020202020204" pitchFamily="34" charset="0"/>
              </a:rPr>
              <a:t>reactjsconsulting.com</a:t>
            </a:r>
            <a:endParaRPr lang="en-US" sz="3600" b="1" dirty="0">
              <a:solidFill>
                <a:schemeClr val="accent2"/>
              </a:solidFill>
              <a:latin typeface="Avenir Next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FE7EE-6211-15EB-E3E1-026C96E1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22" y="10391"/>
            <a:ext cx="613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7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8B04-D3A0-97C4-17AD-49436CCD6E45}"/>
              </a:ext>
            </a:extLst>
          </p:cNvPr>
          <p:cNvSpPr txBox="1">
            <a:spLocks/>
          </p:cNvSpPr>
          <p:nvPr/>
        </p:nvSpPr>
        <p:spPr>
          <a:xfrm>
            <a:off x="505187" y="427303"/>
            <a:ext cx="111816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venir Next" panose="020B0503020202020204" pitchFamily="34" charset="0"/>
              </a:rPr>
              <a:t>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61001-0E81-88C2-4D2A-F7D780DC2D06}"/>
              </a:ext>
            </a:extLst>
          </p:cNvPr>
          <p:cNvSpPr txBox="1"/>
          <p:nvPr/>
        </p:nvSpPr>
        <p:spPr>
          <a:xfrm>
            <a:off x="5732744" y="3198167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venir Next" panose="020B0503020202020204" pitchFamily="34" charset="0"/>
              </a:rPr>
              <a:t>bit.ly</a:t>
            </a:r>
            <a:r>
              <a:rPr lang="en-US" sz="2400" dirty="0">
                <a:latin typeface="Avenir Next" panose="020B0503020202020204" pitchFamily="34" charset="0"/>
              </a:rPr>
              <a:t>/rescue-project-</a:t>
            </a:r>
            <a:r>
              <a:rPr lang="en-US" sz="2400" dirty="0" err="1">
                <a:latin typeface="Avenir Next" panose="020B0503020202020204" pitchFamily="34" charset="0"/>
              </a:rPr>
              <a:t>codemash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8608-E5E6-2747-C490-DCCDDE8A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3598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33304-B985-4282-EEA9-AD359F43D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5"/>
          <a:stretch/>
        </p:blipFill>
        <p:spPr>
          <a:xfrm>
            <a:off x="4921170" y="4406863"/>
            <a:ext cx="4284435" cy="2436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55DE8-C6DB-7664-D853-DB2A32A26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60" r="23800" b="51334"/>
          <a:stretch/>
        </p:blipFill>
        <p:spPr>
          <a:xfrm>
            <a:off x="4921170" y="2460312"/>
            <a:ext cx="5720967" cy="180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446F9-0573-B8FD-661D-DD27EB66D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39893"/>
          <a:stretch/>
        </p:blipFill>
        <p:spPr>
          <a:xfrm>
            <a:off x="4921171" y="217254"/>
            <a:ext cx="5720967" cy="21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EB96A-5E99-436A-B4AB-DCBC60B65631}"/>
              </a:ext>
            </a:extLst>
          </p:cNvPr>
          <p:cNvSpPr txBox="1"/>
          <p:nvPr/>
        </p:nvSpPr>
        <p:spPr>
          <a:xfrm>
            <a:off x="327125" y="791289"/>
            <a:ext cx="4105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err="1">
                <a:latin typeface="Avenir Next" panose="020B0503020202020204" pitchFamily="34" charset="0"/>
              </a:rPr>
              <a:t>reactjsconsulting.com</a:t>
            </a:r>
            <a:endParaRPr lang="en-US" sz="2800" b="1" dirty="0">
              <a:latin typeface="Avenir Next" panose="020B0503020202020204" pitchFamily="34" charset="0"/>
            </a:endParaRPr>
          </a:p>
          <a:p>
            <a:pPr algn="r"/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Consulting and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C4A1A-5976-A106-71C3-6A58ED613C93}"/>
              </a:ext>
            </a:extLst>
          </p:cNvPr>
          <p:cNvSpPr txBox="1"/>
          <p:nvPr/>
        </p:nvSpPr>
        <p:spPr>
          <a:xfrm>
            <a:off x="1472823" y="2957697"/>
            <a:ext cx="2959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err="1">
                <a:latin typeface="Avenir Next" panose="020B0503020202020204" pitchFamily="34" charset="0"/>
              </a:rPr>
              <a:t>pluralsight.com</a:t>
            </a:r>
            <a:endParaRPr lang="en-US" sz="2800" b="1" dirty="0">
              <a:latin typeface="Avenir Next" panose="020B0503020202020204" pitchFamily="34" charset="0"/>
            </a:endParaRPr>
          </a:p>
          <a:p>
            <a:pPr algn="r"/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Software courses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EFA30-C3A4-FA2C-EB23-7595120B9E2A}"/>
              </a:ext>
            </a:extLst>
          </p:cNvPr>
          <p:cNvSpPr txBox="1"/>
          <p:nvPr/>
        </p:nvSpPr>
        <p:spPr>
          <a:xfrm>
            <a:off x="2354923" y="5112604"/>
            <a:ext cx="20778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Avenir Next" panose="020B0503020202020204" pitchFamily="34" charset="0"/>
              </a:rPr>
              <a:t>@</a:t>
            </a:r>
            <a:r>
              <a:rPr lang="en-US" sz="2800" b="1" dirty="0" err="1">
                <a:latin typeface="Avenir Next" panose="020B0503020202020204" pitchFamily="34" charset="0"/>
              </a:rPr>
              <a:t>housecor</a:t>
            </a:r>
            <a:endParaRPr lang="en-US" sz="2800" b="1" dirty="0">
              <a:latin typeface="Avenir Next" panose="020B0503020202020204" pitchFamily="34" charset="0"/>
            </a:endParaRPr>
          </a:p>
          <a:p>
            <a:pPr algn="r"/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173037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y of inside black structure">
            <a:extLst>
              <a:ext uri="{FF2B5EF4-FFF2-40B4-BE49-F238E27FC236}">
                <a16:creationId xmlns:a16="http://schemas.microsoft.com/office/drawing/2014/main" id="{60A31D26-130F-E349-B5E1-1E470B56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5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31CDC-756F-2938-9289-36104D1C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701" y="2002631"/>
            <a:ext cx="6915053" cy="2852737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venir Black" panose="02000503020000020003" pitchFamily="2" charset="0"/>
              </a:rPr>
              <a:t>15 Principles for Salvation</a:t>
            </a:r>
          </a:p>
        </p:txBody>
      </p:sp>
    </p:spTree>
    <p:extLst>
      <p:ext uri="{BB962C8B-B14F-4D97-AF65-F5344CB8AC3E}">
        <p14:creationId xmlns:p14="http://schemas.microsoft.com/office/powerpoint/2010/main" val="17658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b="1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2054" name="Picture 6" descr="Develop faster with Prettier">
            <a:extLst>
              <a:ext uri="{FF2B5EF4-FFF2-40B4-BE49-F238E27FC236}">
                <a16:creationId xmlns:a16="http://schemas.microsoft.com/office/drawing/2014/main" id="{924207FE-A784-425C-4437-CE48A36D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1" y="4379676"/>
            <a:ext cx="2274366" cy="11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Code is inconsistently formatted.</a:t>
            </a:r>
          </a:p>
        </p:txBody>
      </p:sp>
      <p:pic>
        <p:nvPicPr>
          <p:cNvPr id="6146" name="Picture 2" descr="monitor displaying index.html codes">
            <a:extLst>
              <a:ext uri="{FF2B5EF4-FFF2-40B4-BE49-F238E27FC236}">
                <a16:creationId xmlns:a16="http://schemas.microsoft.com/office/drawing/2014/main" id="{552DFF24-394E-83C2-39E7-577C5EC46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9" r="28760"/>
          <a:stretch/>
        </p:blipFill>
        <p:spPr bwMode="auto">
          <a:xfrm>
            <a:off x="7552525" y="0"/>
            <a:ext cx="4639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Automate formatting.</a:t>
            </a:r>
          </a:p>
        </p:txBody>
      </p:sp>
    </p:spTree>
    <p:extLst>
      <p:ext uri="{BB962C8B-B14F-4D97-AF65-F5344CB8AC3E}">
        <p14:creationId xmlns:p14="http://schemas.microsoft.com/office/powerpoint/2010/main" val="25739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Standards aren’t enforced.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Lint with max-warnings=0.</a:t>
            </a:r>
          </a:p>
        </p:txBody>
      </p:sp>
      <p:pic>
        <p:nvPicPr>
          <p:cNvPr id="5" name="Picture 8" descr="How to set up ESLint in VS Code for React Native applications that use  TypeScript | by Josiah T Mahachi | Medium">
            <a:extLst>
              <a:ext uri="{FF2B5EF4-FFF2-40B4-BE49-F238E27FC236}">
                <a16:creationId xmlns:a16="http://schemas.microsoft.com/office/drawing/2014/main" id="{5AA4F90E-59F7-38AE-659D-2829F18B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6" y="4468271"/>
            <a:ext cx="2385469" cy="6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8A9A9-5811-ACDD-7B70-81B16F6A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" y="5317912"/>
            <a:ext cx="2233410" cy="1368110"/>
          </a:xfrm>
          <a:prstGeom prst="rect">
            <a:avLst/>
          </a:prstGeom>
        </p:spPr>
      </p:pic>
      <p:pic>
        <p:nvPicPr>
          <p:cNvPr id="15362" name="Picture 2" descr="white standard LED signage mounted on wall">
            <a:extLst>
              <a:ext uri="{FF2B5EF4-FFF2-40B4-BE49-F238E27FC236}">
                <a16:creationId xmlns:a16="http://schemas.microsoft.com/office/drawing/2014/main" id="{8A9ACB5F-3FDB-1EBE-6C38-148AB4F65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7"/>
          <a:stretch/>
        </p:blipFill>
        <p:spPr bwMode="auto">
          <a:xfrm>
            <a:off x="7530711" y="0"/>
            <a:ext cx="46612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4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Code standards aren’t enforced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Use a linter.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41A53-5E1E-3193-3810-EEB93FE5BC35}"/>
              </a:ext>
            </a:extLst>
          </p:cNvPr>
          <p:cNvSpPr txBox="1"/>
          <p:nvPr/>
        </p:nvSpPr>
        <p:spPr>
          <a:xfrm>
            <a:off x="8430279" y="58846"/>
            <a:ext cx="609716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eslint-plugin-import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eslint-plugin-unicorn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-plugin-cypress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-plugin-playwright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prettier-plugin-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packagejson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-plugin-deprecation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-plugin-import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-plugin-jest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eslint-plugin-jsx-a11y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-plugin-no-only-tests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stylelint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tailwindcss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-plugin-query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-plugin-prettier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-plugin-testing-library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-plugin-typescript-sort-keys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vitest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globals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-config-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jsdoc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-plugin-node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-plugin-storybook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-plugin-promise</a:t>
            </a: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sonarjs</a:t>
            </a:r>
            <a:endParaRPr lang="en-US" b="0" i="0" dirty="0">
              <a:solidFill>
                <a:srgbClr val="1F2328"/>
              </a:solidFill>
              <a:effectLst/>
              <a:latin typeface="-apple-system"/>
              <a:hlinkClick r:id="rId2"/>
            </a:endParaRPr>
          </a:p>
          <a:p>
            <a:pPr algn="l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eslint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-plugin-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jsdoc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323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037-1E76-921F-B403-75CB80F1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6" y="372105"/>
            <a:ext cx="7340213" cy="1325563"/>
          </a:xfrm>
        </p:spPr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B296-BCF7-C1B4-33CD-FDF9EE8F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87" y="1341141"/>
            <a:ext cx="7340212" cy="568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If it’s worth checking, it’s worth automating.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4BADAE-6548-872C-38E0-D2BBBACD9C09}"/>
              </a:ext>
            </a:extLst>
          </p:cNvPr>
          <p:cNvSpPr txBox="1">
            <a:spLocks/>
          </p:cNvSpPr>
          <p:nvPr/>
        </p:nvSpPr>
        <p:spPr>
          <a:xfrm>
            <a:off x="301601" y="2769241"/>
            <a:ext cx="7229110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venir Next" panose="020B0503020202020204" pitchFamily="34" charset="0"/>
              </a:rPr>
              <a:t>Problem</a:t>
            </a:r>
            <a:r>
              <a:rPr lang="en-US" dirty="0">
                <a:latin typeface="Avenir Next" panose="020B0503020202020204" pitchFamily="34" charset="0"/>
              </a:rPr>
              <a:t>: We want to forbid a library.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7FEF7-555B-7BDA-C198-918856F12298}"/>
              </a:ext>
            </a:extLst>
          </p:cNvPr>
          <p:cNvSpPr txBox="1">
            <a:spLocks/>
          </p:cNvSpPr>
          <p:nvPr/>
        </p:nvSpPr>
        <p:spPr>
          <a:xfrm>
            <a:off x="279786" y="3699897"/>
            <a:ext cx="7042394" cy="83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venir Next" panose="020B0503020202020204" pitchFamily="34" charset="0"/>
              </a:rPr>
              <a:t>Solution</a:t>
            </a:r>
            <a:r>
              <a:rPr lang="en-US" dirty="0">
                <a:latin typeface="Avenir Next" panose="020B0503020202020204" pitchFamily="34" charset="0"/>
              </a:rPr>
              <a:t>: Use no-restricted-imports.</a:t>
            </a:r>
          </a:p>
        </p:txBody>
      </p:sp>
    </p:spTree>
    <p:extLst>
      <p:ext uri="{BB962C8B-B14F-4D97-AF65-F5344CB8AC3E}">
        <p14:creationId xmlns:p14="http://schemas.microsoft.com/office/powerpoint/2010/main" val="36347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54089</TotalTime>
  <Words>1188</Words>
  <Application>Microsoft Macintosh PowerPoint</Application>
  <PresentationFormat>Widescreen</PresentationFormat>
  <Paragraphs>270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-apple-system</vt:lpstr>
      <vt:lpstr>Arial</vt:lpstr>
      <vt:lpstr>Avenir Black</vt:lpstr>
      <vt:lpstr>Avenir Next</vt:lpstr>
      <vt:lpstr>Calibri</vt:lpstr>
      <vt:lpstr>Calibri Light</vt:lpstr>
      <vt:lpstr>Office Theme</vt:lpstr>
      <vt:lpstr>Out of Control Rescuing a Failing Project</vt:lpstr>
      <vt:lpstr>Problems</vt:lpstr>
      <vt:lpstr>Two Apps, Same Stack</vt:lpstr>
      <vt:lpstr>The Beginning</vt:lpstr>
      <vt:lpstr>15 Principles for Salvation</vt:lpstr>
      <vt:lpstr>Principle 1</vt:lpstr>
      <vt:lpstr>Principle 1</vt:lpstr>
      <vt:lpstr>Principle 1</vt:lpstr>
      <vt:lpstr>Principle 1</vt:lpstr>
      <vt:lpstr>Principle 1</vt:lpstr>
      <vt:lpstr>Principle 1</vt:lpstr>
      <vt:lpstr>Principle 1</vt:lpstr>
      <vt:lpstr>Principle 1</vt:lpstr>
      <vt:lpstr>Principle 1</vt:lpstr>
      <vt:lpstr>Principle 1</vt:lpstr>
      <vt:lpstr>Principle 1</vt:lpstr>
      <vt:lpstr>DevOps Research and Assessment (DORA)</vt:lpstr>
      <vt:lpstr>Principle 2</vt:lpstr>
      <vt:lpstr>Principle 2</vt:lpstr>
      <vt:lpstr>Principle 3</vt:lpstr>
      <vt:lpstr>Principle 4</vt:lpstr>
      <vt:lpstr>Principle 5</vt:lpstr>
      <vt:lpstr>Principle 6</vt:lpstr>
      <vt:lpstr>Principle 7</vt:lpstr>
      <vt:lpstr>Principle 8</vt:lpstr>
      <vt:lpstr>Principle 8</vt:lpstr>
      <vt:lpstr>Principle 8</vt:lpstr>
      <vt:lpstr>Principle 8 </vt:lpstr>
      <vt:lpstr>Principle 9</vt:lpstr>
      <vt:lpstr>Principle 10</vt:lpstr>
      <vt:lpstr>Principle 11</vt:lpstr>
      <vt:lpstr>Principle 12</vt:lpstr>
      <vt:lpstr>Principle 13</vt:lpstr>
      <vt:lpstr>Principle 14</vt:lpstr>
      <vt:lpstr>Principle 15</vt:lpstr>
      <vt:lpstr>The End</vt:lpstr>
      <vt:lpstr>Summary</vt:lpstr>
      <vt:lpstr>Principles for Rescuing a Failing Project</vt:lpstr>
      <vt:lpstr>Principles for Rescuing a Failing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React: The Most Common Mistakes in 2023</dc:title>
  <dc:creator>Cory House</dc:creator>
  <cp:lastModifiedBy>Cory House</cp:lastModifiedBy>
  <cp:revision>62</cp:revision>
  <cp:lastPrinted>2023-06-22T15:36:45Z</cp:lastPrinted>
  <dcterms:created xsi:type="dcterms:W3CDTF">2023-05-18T12:20:19Z</dcterms:created>
  <dcterms:modified xsi:type="dcterms:W3CDTF">2024-01-12T10:22:30Z</dcterms:modified>
</cp:coreProperties>
</file>